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256" r:id="rId3"/>
    <p:sldId id="258" r:id="rId4"/>
    <p:sldId id="336" r:id="rId5"/>
    <p:sldId id="259" r:id="rId6"/>
    <p:sldId id="273" r:id="rId7"/>
    <p:sldId id="270" r:id="rId8"/>
    <p:sldId id="284" r:id="rId9"/>
    <p:sldId id="286" r:id="rId10"/>
    <p:sldId id="287" r:id="rId11"/>
    <p:sldId id="285" r:id="rId12"/>
    <p:sldId id="288" r:id="rId13"/>
    <p:sldId id="289" r:id="rId14"/>
    <p:sldId id="310" r:id="rId15"/>
    <p:sldId id="325" r:id="rId16"/>
    <p:sldId id="327" r:id="rId17"/>
    <p:sldId id="329" r:id="rId18"/>
    <p:sldId id="328" r:id="rId19"/>
    <p:sldId id="330" r:id="rId20"/>
    <p:sldId id="324" r:id="rId21"/>
    <p:sldId id="291" r:id="rId22"/>
    <p:sldId id="266" r:id="rId23"/>
    <p:sldId id="294" r:id="rId24"/>
    <p:sldId id="311" r:id="rId25"/>
    <p:sldId id="298" r:id="rId26"/>
    <p:sldId id="334" r:id="rId27"/>
    <p:sldId id="331" r:id="rId28"/>
    <p:sldId id="303" r:id="rId29"/>
  </p:sldIdLst>
  <p:sldSz cx="9144000" cy="6858000" type="screen4x3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5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625" cy="339939"/>
          </a:xfrm>
          <a:prstGeom prst="rect">
            <a:avLst/>
          </a:prstGeom>
        </p:spPr>
        <p:txBody>
          <a:bodyPr vert="horz" lIns="91729" tIns="45866" rIns="91729" bIns="45866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1695" y="2"/>
            <a:ext cx="4302625" cy="339939"/>
          </a:xfrm>
          <a:prstGeom prst="rect">
            <a:avLst/>
          </a:prstGeom>
        </p:spPr>
        <p:txBody>
          <a:bodyPr vert="horz" lIns="91729" tIns="45866" rIns="91729" bIns="45866" rtlCol="0"/>
          <a:lstStyle>
            <a:lvl1pPr algn="r">
              <a:defRPr sz="1200"/>
            </a:lvl1pPr>
          </a:lstStyle>
          <a:p>
            <a:fld id="{831F4559-BAC0-4D07-97C8-F674BEC1BC87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644"/>
            <a:ext cx="4302625" cy="339938"/>
          </a:xfrm>
          <a:prstGeom prst="rect">
            <a:avLst/>
          </a:prstGeom>
        </p:spPr>
        <p:txBody>
          <a:bodyPr vert="horz" lIns="91729" tIns="45866" rIns="91729" bIns="45866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1695" y="6456644"/>
            <a:ext cx="4302625" cy="339938"/>
          </a:xfrm>
          <a:prstGeom prst="rect">
            <a:avLst/>
          </a:prstGeom>
        </p:spPr>
        <p:txBody>
          <a:bodyPr vert="horz" lIns="91729" tIns="45866" rIns="91729" bIns="45866" rtlCol="0" anchor="b"/>
          <a:lstStyle>
            <a:lvl1pPr algn="r">
              <a:defRPr sz="1200"/>
            </a:lvl1pPr>
          </a:lstStyle>
          <a:p>
            <a:fld id="{9CD5CA0F-5F0A-45CF-A705-0E10DDB22F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2506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543" cy="339884"/>
          </a:xfrm>
          <a:prstGeom prst="rect">
            <a:avLst/>
          </a:prstGeom>
        </p:spPr>
        <p:txBody>
          <a:bodyPr vert="horz" lIns="95557" tIns="47779" rIns="95557" bIns="47779" rtlCol="0"/>
          <a:lstStyle>
            <a:lvl1pPr algn="l">
              <a:defRPr sz="14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799" y="1"/>
            <a:ext cx="4301543" cy="339884"/>
          </a:xfrm>
          <a:prstGeom prst="rect">
            <a:avLst/>
          </a:prstGeom>
        </p:spPr>
        <p:txBody>
          <a:bodyPr vert="horz" lIns="95557" tIns="47779" rIns="95557" bIns="47779" rtlCol="0"/>
          <a:lstStyle>
            <a:lvl1pPr algn="r">
              <a:defRPr sz="1400"/>
            </a:lvl1pPr>
          </a:lstStyle>
          <a:p>
            <a:fld id="{39A511D6-8384-4236-BF35-D3DCF48D34E5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11175"/>
            <a:ext cx="33988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7" tIns="47779" rIns="95557" bIns="4777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5557" tIns="47779" rIns="95557" bIns="47779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6456614"/>
            <a:ext cx="4301543" cy="339884"/>
          </a:xfrm>
          <a:prstGeom prst="rect">
            <a:avLst/>
          </a:prstGeom>
        </p:spPr>
        <p:txBody>
          <a:bodyPr vert="horz" lIns="95557" tIns="47779" rIns="95557" bIns="47779" rtlCol="0" anchor="b"/>
          <a:lstStyle>
            <a:lvl1pPr algn="l">
              <a:defRPr sz="14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799" y="6456614"/>
            <a:ext cx="4301543" cy="339884"/>
          </a:xfrm>
          <a:prstGeom prst="rect">
            <a:avLst/>
          </a:prstGeom>
        </p:spPr>
        <p:txBody>
          <a:bodyPr vert="horz" lIns="95557" tIns="47779" rIns="95557" bIns="47779" rtlCol="0" anchor="b"/>
          <a:lstStyle>
            <a:lvl1pPr algn="r">
              <a:defRPr sz="1400"/>
            </a:lvl1pPr>
          </a:lstStyle>
          <a:p>
            <a:fld id="{54364918-7A08-4FAF-A39C-BA9B828DD6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475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4A5262-FC52-4C8D-B5CD-6E2229F0FD94}" type="slidenum">
              <a:rPr lang="pl-PL" altLang="pl-PL"/>
              <a:pPr/>
              <a:t>22</a:t>
            </a:fld>
            <a:endParaRPr lang="pl-PL" altLang="pl-PL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056E7-E49A-41A9-8575-B5F54E0884DB}" type="slidenum">
              <a:rPr lang="pl-PL" altLang="pl-PL"/>
              <a:pPr/>
              <a:t>24</a:t>
            </a:fld>
            <a:endParaRPr lang="pl-PL" altLang="pl-PL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b="1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pl-PL" dirty="0" smtClean="0"/>
              <a:t>Warszawa, 9 czerwca 2016 r.</a:t>
            </a:r>
            <a:endParaRPr lang="pl-PL" dirty="0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solidFill>
                  <a:srgbClr val="FFFFFF"/>
                </a:solidFill>
              </a:defRPr>
            </a:lvl1pPr>
            <a:extLst/>
          </a:lstStyle>
          <a:p>
            <a:fld id="{CA774EC3-4D59-4EED-B00A-ED97AC656C5A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dirty="0" smtClean="0"/>
              <a:t>Kliknij, aby edytować style wzorca tekstu</a:t>
            </a:r>
          </a:p>
          <a:p>
            <a:pPr lvl="1" eaLnBrk="1" latinLnBrk="0" hangingPunct="1"/>
            <a:r>
              <a:rPr lang="pl-PL" dirty="0" smtClean="0"/>
              <a:t>Drugi poziom</a:t>
            </a:r>
          </a:p>
          <a:p>
            <a:pPr lvl="2" eaLnBrk="1" latinLnBrk="0" hangingPunct="1"/>
            <a:r>
              <a:rPr lang="pl-PL" dirty="0" smtClean="0"/>
              <a:t>Trzeci poziom</a:t>
            </a:r>
          </a:p>
          <a:p>
            <a:pPr lvl="3" eaLnBrk="1" latinLnBrk="0" hangingPunct="1"/>
            <a:r>
              <a:rPr lang="pl-PL" dirty="0" smtClean="0"/>
              <a:t>Czwarty poziom</a:t>
            </a:r>
          </a:p>
          <a:p>
            <a:pPr lvl="4" eaLnBrk="1" latinLnBrk="0" hangingPunct="1"/>
            <a:r>
              <a:rPr lang="pl-PL" dirty="0" smtClean="0"/>
              <a:t>Piąty poziom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dirty="0" smtClean="0"/>
              <a:t>Warszawa, 10 lipca 2017 r.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Warszawa, 9 czerwca 2016 r.</a:t>
            </a:r>
            <a:endParaRPr lang="pl-PL" dirty="0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21B-6B0D-486C-A06B-8E4A1E0E46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l-PL" smtClean="0"/>
              <a:t>Warszawa, 9 czerwca 2016 r.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B9DE67-5678-4381-9290-F9FCC102920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50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783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571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662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118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0166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2794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1925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048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0954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909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dirty="0" smtClean="0"/>
              <a:t>Kliknij, aby edytować style wzorca tekstu</a:t>
            </a:r>
          </a:p>
          <a:p>
            <a:pPr lvl="1" eaLnBrk="1" latinLnBrk="0" hangingPunct="1"/>
            <a:r>
              <a:rPr kumimoji="0" lang="pl-PL" dirty="0" smtClean="0"/>
              <a:t>Drugi poziom</a:t>
            </a:r>
          </a:p>
          <a:p>
            <a:pPr lvl="2" eaLnBrk="1" latinLnBrk="0" hangingPunct="1"/>
            <a:r>
              <a:rPr kumimoji="0" lang="pl-PL" dirty="0" smtClean="0"/>
              <a:t>Trzeci poziom</a:t>
            </a:r>
          </a:p>
          <a:p>
            <a:pPr lvl="3" eaLnBrk="1" latinLnBrk="0" hangingPunct="1"/>
            <a:r>
              <a:rPr kumimoji="0" lang="pl-PL" dirty="0" smtClean="0"/>
              <a:t>Czwarty poziom</a:t>
            </a:r>
          </a:p>
          <a:p>
            <a:pPr lvl="4" eaLnBrk="1" latinLnBrk="0" hangingPunct="1"/>
            <a:r>
              <a:rPr kumimoji="0" lang="pl-PL" dirty="0" smtClean="0"/>
              <a:t>Piąty poziom</a:t>
            </a:r>
            <a:endParaRPr kumimoji="0" lang="en-US" dirty="0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516216" y="6407944"/>
            <a:ext cx="2131056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3995936" y="640547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  <a:extLst/>
          </a:lstStyle>
          <a:p>
            <a:r>
              <a:rPr lang="pl-PL" dirty="0" smtClean="0"/>
              <a:t>Warszawa, 9 czerwca 2016 r.</a:t>
            </a:r>
            <a:endParaRPr lang="pl-PL" dirty="0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 b="0">
                <a:solidFill>
                  <a:schemeClr val="tx1"/>
                </a:solidFill>
              </a:defRPr>
            </a:lvl1pPr>
            <a:extLst/>
          </a:lstStyle>
          <a:p>
            <a:fld id="{83BAC21B-6B0D-486C-A06B-8E4A1E0E4688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2" name="Picture 2" descr="C:\Users\jwesol\Documents\Opracowania\Prezentacje\2016_06 PRW produkcja wina\MRiRW logo duze bez tła GIMP.bmp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27884" cy="13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jwesol\AppData\Local\Microsoft\Windows\INetCache\IE\ADR1DF4V\Grape_icon[1].pn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51723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C881-E971-4DAD-8824-451B9CBA7470}" type="datetimeFigureOut">
              <a:rPr lang="pl-PL" smtClean="0"/>
              <a:t>2017-07-11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00BCE-BEB4-486A-8441-9C57F9F29B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548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c.europa.eu/agriculture/sites/agriculture/files/dashboards/wine-dashboard_e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minrol.gov.pl/Informacje-branzowe/Produkcja-roslinna/Ochrona-roslin/Integrowana-ochrona-roslin/Metodyki-integrowanej-ochrony-rosl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arr.gov.pl/wsparcie-rynkowe/win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7918648" cy="3240360"/>
          </a:xfrm>
        </p:spPr>
        <p:txBody>
          <a:bodyPr>
            <a:noAutofit/>
          </a:bodyPr>
          <a:lstStyle/>
          <a:p>
            <a:pPr algn="ctr"/>
            <a:r>
              <a:rPr lang="pl-PL" sz="4000" dirty="0" smtClean="0"/>
              <a:t>Prawodawstwo w zakresie rynku wina</a:t>
            </a:r>
            <a:br>
              <a:rPr lang="pl-PL" sz="4000" dirty="0" smtClean="0"/>
            </a:b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3200" dirty="0" smtClean="0"/>
              <a:t>Stan obecny oraz planowane zmiany</a:t>
            </a:r>
            <a:endParaRPr lang="pl-PL" sz="320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5301208"/>
            <a:ext cx="8712968" cy="1199704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pl-PL" altLang="pl-PL" sz="1400" b="1" dirty="0">
                <a:solidFill>
                  <a:schemeClr val="bg1"/>
                </a:solidFill>
              </a:rPr>
              <a:t>Jarosław Wesołowski</a:t>
            </a:r>
          </a:p>
          <a:p>
            <a:pPr algn="l">
              <a:lnSpc>
                <a:spcPct val="80000"/>
              </a:lnSpc>
            </a:pPr>
            <a:r>
              <a:rPr lang="pl-PL" altLang="pl-PL" sz="1400" b="1" dirty="0">
                <a:solidFill>
                  <a:schemeClr val="bg1"/>
                </a:solidFill>
              </a:rPr>
              <a:t>Główny Specjalista</a:t>
            </a:r>
          </a:p>
          <a:p>
            <a:pPr algn="l">
              <a:lnSpc>
                <a:spcPct val="80000"/>
              </a:lnSpc>
            </a:pPr>
            <a:endParaRPr lang="pl-PL" altLang="pl-PL" sz="1400" b="1" dirty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</a:pPr>
            <a:r>
              <a:rPr lang="pl-PL" altLang="pl-PL" sz="1400" b="1" dirty="0">
                <a:solidFill>
                  <a:schemeClr val="bg1"/>
                </a:solidFill>
              </a:rPr>
              <a:t>Wydział Wyrobów </a:t>
            </a:r>
            <a:r>
              <a:rPr lang="pl-PL" altLang="pl-PL" sz="1400" b="1" dirty="0" smtClean="0">
                <a:solidFill>
                  <a:schemeClr val="bg1"/>
                </a:solidFill>
              </a:rPr>
              <a:t>Alkoholowych</a:t>
            </a:r>
            <a:endParaRPr lang="pl-PL" altLang="pl-PL" sz="1400" b="1" dirty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</a:pPr>
            <a:r>
              <a:rPr lang="pl-PL" altLang="pl-PL" sz="1400" b="1" dirty="0" smtClean="0">
                <a:solidFill>
                  <a:schemeClr val="bg1"/>
                </a:solidFill>
              </a:rPr>
              <a:t>Departament Rynków Rolnych</a:t>
            </a:r>
            <a:endParaRPr lang="pl-PL" altLang="pl-PL" sz="1400" b="1" dirty="0">
              <a:solidFill>
                <a:schemeClr val="bg1"/>
              </a:solidFill>
            </a:endParaRPr>
          </a:p>
          <a:p>
            <a:pPr algn="l">
              <a:lnSpc>
                <a:spcPct val="80000"/>
              </a:lnSpc>
            </a:pPr>
            <a:r>
              <a:rPr lang="pl-PL" altLang="pl-PL" sz="1400" b="1" dirty="0">
                <a:solidFill>
                  <a:schemeClr val="bg1"/>
                </a:solidFill>
              </a:rPr>
              <a:t>Ministerstwo Rolnictwa i Rozwoju </a:t>
            </a:r>
            <a:r>
              <a:rPr lang="pl-PL" altLang="pl-PL" sz="1400" b="1" dirty="0" smtClean="0">
                <a:solidFill>
                  <a:schemeClr val="bg1"/>
                </a:solidFill>
              </a:rPr>
              <a:t>Wsi			          Warszawa, 10 lipca 2017 r.  </a:t>
            </a:r>
            <a:endParaRPr lang="pl-PL" altLang="pl-PL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Jeden z najważniejszych sektorów rolnych UE</a:t>
            </a:r>
          </a:p>
          <a:p>
            <a:endParaRPr lang="pl-PL" sz="1000" dirty="0" smtClean="0"/>
          </a:p>
          <a:p>
            <a:r>
              <a:rPr lang="pl-PL" dirty="0" smtClean="0"/>
              <a:t>UE – lider światowego sektora wina</a:t>
            </a:r>
          </a:p>
          <a:p>
            <a:pPr lvl="1"/>
            <a:r>
              <a:rPr lang="pl-PL" dirty="0" smtClean="0"/>
              <a:t>Producent  - średnio 167 mln </a:t>
            </a:r>
            <a:r>
              <a:rPr lang="pl-PL" dirty="0" err="1" smtClean="0"/>
              <a:t>hl</a:t>
            </a:r>
            <a:r>
              <a:rPr lang="pl-PL" dirty="0" smtClean="0"/>
              <a:t>/rok </a:t>
            </a:r>
          </a:p>
          <a:p>
            <a:pPr marL="2057400" lvl="8" indent="0">
              <a:buNone/>
            </a:pPr>
            <a:r>
              <a:rPr lang="pl-PL" sz="2300" dirty="0" smtClean="0"/>
              <a:t>  - 65% św. produkcji </a:t>
            </a:r>
          </a:p>
          <a:p>
            <a:pPr lvl="1"/>
            <a:r>
              <a:rPr lang="pl-PL" dirty="0" smtClean="0"/>
              <a:t>eksporter   - 70% św. eksportu</a:t>
            </a:r>
          </a:p>
          <a:p>
            <a:pPr lvl="1"/>
            <a:r>
              <a:rPr lang="pl-PL" dirty="0" smtClean="0"/>
              <a:t>konsument – 56% św. konsumpcji</a:t>
            </a:r>
          </a:p>
          <a:p>
            <a:r>
              <a:rPr lang="pl-PL" dirty="0" smtClean="0"/>
              <a:t>Duże tradycje</a:t>
            </a:r>
          </a:p>
          <a:p>
            <a:r>
              <a:rPr lang="pl-PL" dirty="0" smtClean="0"/>
              <a:t>Szczegółowe przepisy</a:t>
            </a:r>
          </a:p>
          <a:p>
            <a:r>
              <a:rPr lang="pl-PL" dirty="0" smtClean="0"/>
              <a:t>Kreator międzynarodowych </a:t>
            </a:r>
            <a:r>
              <a:rPr lang="pl-PL" dirty="0"/>
              <a:t>normy 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Warszawa, 10lipca 2017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Rynek wina UE</a:t>
            </a:r>
            <a:endParaRPr lang="pl-PL" dirty="0"/>
          </a:p>
        </p:txBody>
      </p:sp>
      <p:pic>
        <p:nvPicPr>
          <p:cNvPr id="12290" name="Picture 2" descr="C:\Users\jwesol\AppData\Local\Microsoft\Windows\INetCache\IE\SNHI13O5\248px-WINE-Logo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420889"/>
            <a:ext cx="1904917" cy="306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06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Warszawa, 10 lipca 2017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3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Strefy uprawy winorośli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164288" y="1628800"/>
            <a:ext cx="16561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Strefa A uprawy winorośli: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</a:t>
            </a:r>
            <a:r>
              <a:rPr lang="pl-PL" dirty="0" smtClean="0"/>
              <a:t>zęść DE,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</a:t>
            </a:r>
            <a:r>
              <a:rPr lang="pl-PL" dirty="0" smtClean="0"/>
              <a:t>zęść CZ,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LU,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BE,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DK,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IR,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NL,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PL</a:t>
            </a:r>
            <a:r>
              <a:rPr lang="pl-PL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SE,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UK.</a:t>
            </a:r>
            <a:endParaRPr lang="pl-P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556792"/>
            <a:ext cx="6912768" cy="488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a 6"/>
          <p:cNvSpPr/>
          <p:nvPr/>
        </p:nvSpPr>
        <p:spPr>
          <a:xfrm>
            <a:off x="1544390" y="1663524"/>
            <a:ext cx="4323754" cy="19442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428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55776" y="1600200"/>
            <a:ext cx="6131024" cy="4525963"/>
          </a:xfrm>
        </p:spPr>
        <p:txBody>
          <a:bodyPr/>
          <a:lstStyle/>
          <a:p>
            <a:pPr marL="0" indent="0">
              <a:buNone/>
            </a:pPr>
            <a:r>
              <a:rPr lang="pl-PL" sz="2400" dirty="0">
                <a:hlinkClick r:id="rId2"/>
              </a:rPr>
              <a:t>https://</a:t>
            </a:r>
            <a:r>
              <a:rPr lang="pl-PL" sz="2400" dirty="0" smtClean="0">
                <a:hlinkClick r:id="rId2"/>
              </a:rPr>
              <a:t>ec.europa.eu/agriculture/sites/agriculture/files/dashboards/wine-dashboard_en.pdf</a:t>
            </a:r>
            <a:endParaRPr lang="pl-PL" sz="2400" dirty="0" smtClean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4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Rynek wina UE - statystyka</a:t>
            </a:r>
            <a:endParaRPr lang="pl-PL" dirty="0"/>
          </a:p>
        </p:txBody>
      </p:sp>
      <p:pic>
        <p:nvPicPr>
          <p:cNvPr id="1028" name="Picture 4" descr="C:\Users\jwesol\Documents\Opracowania\Prezentacje\2016_06 PRW produkcja wina\EC-AG AGR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39" y="1700808"/>
            <a:ext cx="1920095" cy="192009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" name="Picture 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2936"/>
            <a:ext cx="5112568" cy="340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7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pl-PL" dirty="0" smtClean="0"/>
          </a:p>
          <a:p>
            <a:pPr algn="r"/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5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Produkcja moszczu w UE </a:t>
            </a:r>
            <a:endParaRPr lang="pl-PL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1"/>
            <a:ext cx="7272808" cy="49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48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762708" cy="39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6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Spożycie wina w UE</a:t>
            </a:r>
            <a:endParaRPr lang="pl-PL" dirty="0"/>
          </a:p>
        </p:txBody>
      </p:sp>
      <p:sp>
        <p:nvSpPr>
          <p:cNvPr id="7" name="Elipsa 6"/>
          <p:cNvSpPr/>
          <p:nvPr/>
        </p:nvSpPr>
        <p:spPr>
          <a:xfrm>
            <a:off x="8213451" y="4293096"/>
            <a:ext cx="288032" cy="6480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Picture 2" descr="C:\Users\jwesol\Documents\Opracowania\Prezentacje\2016_06 PRW produkcja wina\EU bez tł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295" y="2801767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54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172892"/>
              </p:ext>
            </p:extLst>
          </p:nvPr>
        </p:nvGraphicFramePr>
        <p:xfrm>
          <a:off x="457200" y="1600200"/>
          <a:ext cx="8075240" cy="334096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18810"/>
                <a:gridCol w="2018810"/>
                <a:gridCol w="2018810"/>
                <a:gridCol w="2018810"/>
              </a:tblGrid>
              <a:tr h="540778">
                <a:tc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</a:rPr>
                        <a:t>UE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</a:rPr>
                        <a:t>Luksemburg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chemeClr val="tx1"/>
                          </a:solidFill>
                        </a:rPr>
                        <a:t>Polska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33397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Produkcja 2011/2012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165 mln </a:t>
                      </a:r>
                      <a:r>
                        <a:rPr lang="pl-PL" sz="1800" dirty="0" err="1" smtClean="0"/>
                        <a:t>hl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0,1 mln </a:t>
                      </a:r>
                      <a:r>
                        <a:rPr lang="pl-PL" sz="1800" dirty="0" err="1" smtClean="0"/>
                        <a:t>hl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0,0004 mln </a:t>
                      </a:r>
                      <a:r>
                        <a:rPr lang="pl-PL" sz="1800" dirty="0" err="1" smtClean="0"/>
                        <a:t>hl</a:t>
                      </a:r>
                      <a:endParaRPr lang="pl-PL" sz="1800" dirty="0"/>
                    </a:p>
                  </a:txBody>
                  <a:tcPr/>
                </a:tc>
              </a:tr>
              <a:tr h="933397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Produkcja 2015/2016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173 mln </a:t>
                      </a:r>
                      <a:r>
                        <a:rPr lang="pl-PL" sz="1800" dirty="0" err="1" smtClean="0"/>
                        <a:t>hl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0,1 mln </a:t>
                      </a:r>
                      <a:r>
                        <a:rPr lang="pl-PL" sz="1800" dirty="0" err="1" smtClean="0"/>
                        <a:t>hl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0,005 mln </a:t>
                      </a:r>
                      <a:r>
                        <a:rPr lang="pl-PL" sz="1800" dirty="0" err="1" smtClean="0"/>
                        <a:t>hl</a:t>
                      </a:r>
                      <a:r>
                        <a:rPr lang="pl-PL" sz="1800" dirty="0" smtClean="0"/>
                        <a:t> </a:t>
                      </a:r>
                      <a:endParaRPr lang="pl-PL" sz="1800" dirty="0"/>
                    </a:p>
                  </a:txBody>
                  <a:tcPr/>
                </a:tc>
              </a:tr>
              <a:tr h="933397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2011/2012 </a:t>
                      </a:r>
                    </a:p>
                    <a:p>
                      <a:pPr algn="ctr"/>
                      <a:r>
                        <a:rPr lang="pl-PL" sz="1800" dirty="0" smtClean="0"/>
                        <a:t>vs</a:t>
                      </a:r>
                      <a:r>
                        <a:rPr lang="pl-PL" sz="1800" baseline="0" dirty="0" smtClean="0"/>
                        <a:t> </a:t>
                      </a:r>
                    </a:p>
                    <a:p>
                      <a:pPr algn="ctr"/>
                      <a:r>
                        <a:rPr lang="pl-PL" sz="1800" baseline="0" dirty="0" smtClean="0"/>
                        <a:t>2015/2016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Stabilne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stabilne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/>
                        <a:t>10</a:t>
                      </a:r>
                      <a:r>
                        <a:rPr lang="pl-PL" sz="1800" baseline="0" dirty="0" smtClean="0"/>
                        <a:t> razy większa</a:t>
                      </a:r>
                      <a:endParaRPr lang="pl-PL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7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800" dirty="0" smtClean="0"/>
              <a:t>Produkcja wina UE vs Polska</a:t>
            </a:r>
            <a:endParaRPr lang="pl-PL" sz="38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67544" y="512205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Najmniejszy region winiarski </a:t>
            </a:r>
            <a:r>
              <a:rPr lang="pl-PL" dirty="0" err="1" smtClean="0"/>
              <a:t>Ahr</a:t>
            </a:r>
            <a:r>
              <a:rPr lang="pl-PL" dirty="0" smtClean="0"/>
              <a:t> – większa produkcja niż w Polsce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Najszybszy wzrost produkcji w UE następuje w Polsce – coraz większe zainteresowanie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314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506759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pl-PL" altLang="pl-PL" sz="2400" b="1" dirty="0"/>
              <a:t>Rozporządzenie Rady (WE) nr </a:t>
            </a:r>
            <a:r>
              <a:rPr lang="pl-PL" altLang="pl-PL" sz="2400" b="1" dirty="0" smtClean="0"/>
              <a:t>1308/2013 </a:t>
            </a:r>
            <a:r>
              <a:rPr lang="pl-PL" altLang="pl-PL" sz="2400" dirty="0" smtClean="0"/>
              <a:t>ustanawiające wspólną organizację rynków produktów rolnych (…);</a:t>
            </a:r>
            <a:endParaRPr lang="pl-PL" altLang="pl-PL" sz="2400" dirty="0"/>
          </a:p>
          <a:p>
            <a:pPr lvl="1">
              <a:lnSpc>
                <a:spcPct val="80000"/>
              </a:lnSpc>
            </a:pPr>
            <a:endParaRPr lang="pl-PL" altLang="pl-PL" sz="800" b="1" dirty="0"/>
          </a:p>
          <a:p>
            <a:pPr lvl="1">
              <a:lnSpc>
                <a:spcPct val="80000"/>
              </a:lnSpc>
            </a:pPr>
            <a:endParaRPr lang="pl-PL" altLang="pl-PL" sz="800" dirty="0"/>
          </a:p>
          <a:p>
            <a:pPr lvl="1">
              <a:lnSpc>
                <a:spcPct val="80000"/>
              </a:lnSpc>
            </a:pPr>
            <a:r>
              <a:rPr lang="pl-PL" altLang="pl-PL" sz="1800" b="1" dirty="0"/>
              <a:t>Rozporządzenie Komisji (WE) nr 436/2009 - </a:t>
            </a:r>
            <a:r>
              <a:rPr lang="pl-PL" altLang="pl-PL" sz="1800" dirty="0" smtClean="0"/>
              <a:t> rejestr </a:t>
            </a:r>
            <a:r>
              <a:rPr lang="pl-PL" altLang="pl-PL" sz="1800" dirty="0"/>
              <a:t>winnic, obowiązkowych </a:t>
            </a:r>
            <a:r>
              <a:rPr lang="pl-PL" altLang="pl-PL" sz="1800" dirty="0" smtClean="0"/>
              <a:t>deklaracji, dokumenty towarzyszące przewozowi, rejestry prowadzone </a:t>
            </a:r>
            <a:r>
              <a:rPr lang="pl-PL" altLang="pl-PL" sz="1800" dirty="0"/>
              <a:t>w sektorze wina;</a:t>
            </a:r>
          </a:p>
          <a:p>
            <a:pPr lvl="1">
              <a:lnSpc>
                <a:spcPct val="80000"/>
              </a:lnSpc>
            </a:pPr>
            <a:endParaRPr lang="pl-PL" altLang="pl-PL" sz="800" dirty="0"/>
          </a:p>
          <a:p>
            <a:pPr lvl="1">
              <a:lnSpc>
                <a:spcPct val="80000"/>
              </a:lnSpc>
            </a:pPr>
            <a:r>
              <a:rPr lang="pl-PL" altLang="pl-PL" sz="1800" b="1" dirty="0"/>
              <a:t>Rozporządzenie Komisji (WE) nr 606/2009 - </a:t>
            </a:r>
            <a:r>
              <a:rPr lang="pl-PL" altLang="pl-PL" sz="1800" dirty="0" smtClean="0"/>
              <a:t>kategorie </a:t>
            </a:r>
            <a:r>
              <a:rPr lang="pl-PL" altLang="pl-PL" sz="1800" dirty="0"/>
              <a:t>produktów winiarskich, </a:t>
            </a:r>
            <a:r>
              <a:rPr lang="pl-PL" altLang="pl-PL" sz="1800" dirty="0" smtClean="0"/>
              <a:t>praktyki enologiczne </a:t>
            </a:r>
            <a:r>
              <a:rPr lang="pl-PL" altLang="pl-PL" sz="1800" dirty="0"/>
              <a:t>i </a:t>
            </a:r>
            <a:r>
              <a:rPr lang="pl-PL" altLang="pl-PL" sz="1800" dirty="0" smtClean="0"/>
              <a:t>obowiązujące ograniczenia w tym zakresie;</a:t>
            </a:r>
            <a:endParaRPr lang="pl-PL" altLang="pl-PL" sz="1800" dirty="0"/>
          </a:p>
          <a:p>
            <a:pPr lvl="1">
              <a:lnSpc>
                <a:spcPct val="80000"/>
              </a:lnSpc>
            </a:pPr>
            <a:endParaRPr lang="pl-PL" altLang="pl-PL" sz="800" dirty="0"/>
          </a:p>
          <a:p>
            <a:pPr lvl="1">
              <a:lnSpc>
                <a:spcPct val="90000"/>
              </a:lnSpc>
            </a:pPr>
            <a:r>
              <a:rPr lang="pl-PL" altLang="pl-PL" sz="1800" b="1" dirty="0"/>
              <a:t>Rozporządzenie Komisji (WE) nr 607/2009 </a:t>
            </a:r>
            <a:r>
              <a:rPr lang="pl-PL" altLang="pl-PL" sz="1800" b="1" dirty="0" smtClean="0"/>
              <a:t> - </a:t>
            </a:r>
            <a:r>
              <a:rPr lang="pl-PL" altLang="pl-PL" sz="1800" dirty="0" smtClean="0"/>
              <a:t>etykietowanie </a:t>
            </a:r>
            <a:r>
              <a:rPr lang="pl-PL" altLang="pl-PL" sz="1800" dirty="0"/>
              <a:t>i </a:t>
            </a:r>
            <a:r>
              <a:rPr lang="pl-PL" altLang="pl-PL" sz="1800" dirty="0" smtClean="0"/>
              <a:t>prezentacja;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altLang="pl-PL" sz="2200" b="1" u="sng" dirty="0" smtClean="0"/>
              <a:t>Zmiana przepisów UE - </a:t>
            </a:r>
            <a:r>
              <a:rPr lang="pl-PL" altLang="pl-PL" sz="2400" b="1" u="sng" dirty="0" smtClean="0"/>
              <a:t>Traktat </a:t>
            </a:r>
            <a:r>
              <a:rPr lang="pl-PL" altLang="pl-PL" sz="2400" b="1" u="sng" dirty="0"/>
              <a:t>z </a:t>
            </a:r>
            <a:r>
              <a:rPr lang="pl-PL" altLang="pl-PL" sz="2400" b="1" u="sng" dirty="0" smtClean="0"/>
              <a:t>Lizbony</a:t>
            </a:r>
            <a:endParaRPr lang="pl-PL" altLang="pl-PL" sz="2200" b="1" u="sng" dirty="0" smtClean="0"/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pl-PL" altLang="pl-PL" sz="1800" dirty="0" smtClean="0"/>
              <a:t>Rozporządzenia delegowane 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pl-PL" altLang="pl-PL" sz="1800" dirty="0" smtClean="0"/>
              <a:t>Rozporządzenia wykonawcze			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8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50" name="Picture 2" descr="C:\Users\jwesol\Documents\Opracowania\Prezentacje\2016_06 PRW produkcja wina\EU bez tł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346945" cy="134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229200"/>
            <a:ext cx="473183" cy="45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73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73545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    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Zmiana ustawy z </a:t>
            </a:r>
            <a:r>
              <a:rPr lang="pl-PL" dirty="0"/>
              <a:t>dnia 12 maja 2011 r. o wyrobie i rozlewie wyrobów winiarskich, obrocie tymi wyrobami i organizacji rynku wina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(</a:t>
            </a:r>
            <a:r>
              <a:rPr lang="pl-PL" sz="2400" dirty="0"/>
              <a:t>Dz. U. 2016, poz. 859 z późn. zm.</a:t>
            </a:r>
            <a:r>
              <a:rPr lang="pl-PL" sz="2400" dirty="0" smtClean="0"/>
              <a:t>)</a:t>
            </a:r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r>
              <a:rPr lang="pl-PL" dirty="0" smtClean="0"/>
              <a:t>Zmiana rozporządzeń MRiRW</a:t>
            </a:r>
            <a:endParaRPr lang="pl-PL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9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Przepisy krajowe (MRiRW)</a:t>
            </a:r>
            <a:endParaRPr lang="pl-PL" dirty="0"/>
          </a:p>
        </p:txBody>
      </p:sp>
      <p:sp>
        <p:nvSpPr>
          <p:cNvPr id="4" name="Strzałka w dół 3"/>
          <p:cNvSpPr/>
          <p:nvPr/>
        </p:nvSpPr>
        <p:spPr>
          <a:xfrm>
            <a:off x="2040046" y="2328376"/>
            <a:ext cx="432048" cy="740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 w dół 4"/>
          <p:cNvSpPr/>
          <p:nvPr/>
        </p:nvSpPr>
        <p:spPr>
          <a:xfrm rot="1722731">
            <a:off x="1501543" y="4822976"/>
            <a:ext cx="250158" cy="557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dół 7"/>
          <p:cNvSpPr/>
          <p:nvPr/>
        </p:nvSpPr>
        <p:spPr>
          <a:xfrm>
            <a:off x="2130991" y="4822975"/>
            <a:ext cx="250158" cy="557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dół 8"/>
          <p:cNvSpPr/>
          <p:nvPr/>
        </p:nvSpPr>
        <p:spPr>
          <a:xfrm rot="19952008">
            <a:off x="2765128" y="4803994"/>
            <a:ext cx="250158" cy="557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074" name="Picture 2" descr="C:\Users\jwesol\Documents\Opracowania\Prezentacje\2016_06 PRW produkcja wina\Polska flag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67" y="4401108"/>
            <a:ext cx="25644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jwesol\Documents\Opracowania\Prezentacje\2016_06 PRW produkcja wina\EU bez tł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81" y="1075860"/>
            <a:ext cx="1198302" cy="119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Łącznik prostoliniowy 6"/>
          <p:cNvCxnSpPr/>
          <p:nvPr/>
        </p:nvCxnSpPr>
        <p:spPr>
          <a:xfrm flipV="1">
            <a:off x="542185" y="2695072"/>
            <a:ext cx="8064896" cy="190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5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Wyrobu wyrobów winiarskich (w tym wina)    wyrobionych domowym sposobem, na użytek własny i nieprzeznaczonych do wprowadzenia do obrotu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10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Przepisy nie dotyczą:</a:t>
            </a:r>
            <a:endParaRPr lang="pl-PL" dirty="0"/>
          </a:p>
        </p:txBody>
      </p:sp>
      <p:pic>
        <p:nvPicPr>
          <p:cNvPr id="6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53136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2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628801"/>
            <a:ext cx="8229600" cy="41764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l-PL" altLang="pl-PL" sz="2400" dirty="0" smtClean="0"/>
              <a:t>Ograniczenia dot. powierzchni uprawy winorośli </a:t>
            </a:r>
            <a:r>
              <a:rPr lang="pl-PL" altLang="pl-PL" sz="2200" dirty="0" smtClean="0"/>
              <a:t>(autoryzacja nasadzeń winorośli)</a:t>
            </a:r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Programy wsparcia w sektorze wina </a:t>
            </a:r>
            <a:endParaRPr lang="pl-PL" altLang="pl-PL" sz="2400" dirty="0"/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Klasyfikacja </a:t>
            </a:r>
            <a:r>
              <a:rPr lang="pl-PL" altLang="pl-PL" sz="2400" dirty="0"/>
              <a:t>odmian winorośli </a:t>
            </a:r>
            <a:r>
              <a:rPr lang="pl-PL" altLang="pl-PL" sz="2400" dirty="0" smtClean="0"/>
              <a:t>(lista odmian do uprawy)</a:t>
            </a:r>
            <a:r>
              <a:rPr lang="pl-PL" altLang="pl-PL" sz="2400" dirty="0"/>
              <a:t/>
            </a:r>
            <a:br>
              <a:rPr lang="pl-PL" altLang="pl-PL" sz="2400" dirty="0"/>
            </a:br>
            <a:r>
              <a:rPr lang="pl-PL" altLang="pl-PL" sz="2000" dirty="0"/>
              <a:t>(produkcja </a:t>
            </a:r>
            <a:r>
              <a:rPr lang="pl-PL" altLang="pl-PL" sz="2000" dirty="0" smtClean="0"/>
              <a:t>wina &lt; </a:t>
            </a:r>
            <a:r>
              <a:rPr lang="pl-PL" altLang="pl-PL" sz="2000" dirty="0"/>
              <a:t>50 000 </a:t>
            </a:r>
            <a:r>
              <a:rPr lang="pl-PL" altLang="pl-PL" sz="2000" dirty="0" err="1"/>
              <a:t>hl</a:t>
            </a:r>
            <a:r>
              <a:rPr lang="pl-PL" altLang="pl-PL" sz="2000" dirty="0" smtClean="0"/>
              <a:t>)</a:t>
            </a:r>
            <a:endParaRPr lang="pl-PL" altLang="pl-PL" sz="2000" u="sng" dirty="0"/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Chronione nazwy </a:t>
            </a:r>
            <a:r>
              <a:rPr lang="pl-PL" altLang="pl-PL" sz="2400" dirty="0"/>
              <a:t>pochodzenia (ChNP) oraz </a:t>
            </a:r>
            <a:r>
              <a:rPr lang="pl-PL" altLang="pl-PL" sz="2400" dirty="0" smtClean="0"/>
              <a:t>chronione oznaczenia geograficzne </a:t>
            </a:r>
            <a:r>
              <a:rPr lang="pl-PL" altLang="pl-PL" sz="2400" dirty="0"/>
              <a:t>(ChOG</a:t>
            </a:r>
            <a:r>
              <a:rPr lang="pl-PL" altLang="pl-PL" sz="2400" dirty="0" smtClean="0"/>
              <a:t>)             </a:t>
            </a:r>
          </a:p>
          <a:p>
            <a:pPr marL="109728" indent="0">
              <a:lnSpc>
                <a:spcPct val="150000"/>
              </a:lnSpc>
              <a:buNone/>
            </a:pPr>
            <a:r>
              <a:rPr lang="pl-PL" altLang="pl-PL" sz="2400" dirty="0"/>
              <a:t>  </a:t>
            </a:r>
            <a:r>
              <a:rPr lang="pl-PL" altLang="pl-PL" sz="2400" dirty="0" smtClean="0"/>
              <a:t> </a:t>
            </a:r>
            <a:r>
              <a:rPr lang="pl-PL" altLang="pl-PL" sz="2000" dirty="0" smtClean="0"/>
              <a:t>(brak </a:t>
            </a:r>
            <a:r>
              <a:rPr lang="pl-PL" altLang="pl-PL" sz="2000" dirty="0"/>
              <a:t>zgłoszeń od producentów</a:t>
            </a:r>
            <a:r>
              <a:rPr lang="pl-PL" altLang="pl-PL" sz="2000" dirty="0" smtClean="0"/>
              <a:t>)</a:t>
            </a:r>
            <a:endParaRPr lang="pl-PL" altLang="pl-PL" sz="20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11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sz="4400" dirty="0" smtClean="0"/>
              <a:t>Polski nie dotyczą:</a:t>
            </a:r>
            <a:endParaRPr lang="pl-PL" dirty="0"/>
          </a:p>
        </p:txBody>
      </p:sp>
      <p:pic>
        <p:nvPicPr>
          <p:cNvPr id="13314" name="Picture 2" descr="C:\Users\jwesol\AppData\Local\Microsoft\Windows\INetCache\IE\G7U83EGR\No-Symbol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97152"/>
            <a:ext cx="155679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l-PL" altLang="pl-PL" sz="2400" dirty="0" smtClean="0"/>
              <a:t>Definicje produktów winiarskich </a:t>
            </a:r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Lista </a:t>
            </a:r>
            <a:r>
              <a:rPr lang="pl-PL" altLang="pl-PL" sz="2400" dirty="0"/>
              <a:t>dozwolonych praktyk enologicznych</a:t>
            </a:r>
            <a:br>
              <a:rPr lang="pl-PL" altLang="pl-PL" sz="2400" dirty="0"/>
            </a:br>
            <a:r>
              <a:rPr lang="pl-PL" altLang="pl-PL" sz="2000" dirty="0" smtClean="0"/>
              <a:t>(np. odkwaszanie</a:t>
            </a:r>
            <a:r>
              <a:rPr lang="pl-PL" altLang="pl-PL" sz="2000" dirty="0"/>
              <a:t>, wzbogacanie, słodzenie)</a:t>
            </a:r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Prowadzenie rejestrów </a:t>
            </a:r>
            <a:r>
              <a:rPr lang="pl-PL" altLang="pl-PL" sz="2400" dirty="0"/>
              <a:t>przychodu i rozchodu </a:t>
            </a:r>
            <a:endParaRPr lang="pl-PL" altLang="pl-PL" sz="2400" dirty="0" smtClean="0"/>
          </a:p>
          <a:p>
            <a:pPr marL="109728" indent="0">
              <a:lnSpc>
                <a:spcPct val="150000"/>
              </a:lnSpc>
              <a:buNone/>
            </a:pPr>
            <a:r>
              <a:rPr lang="pl-PL" altLang="pl-PL" sz="2000" dirty="0" smtClean="0"/>
              <a:t>    (</a:t>
            </a:r>
            <a:r>
              <a:rPr lang="pl-PL" altLang="pl-PL" sz="2000" dirty="0"/>
              <a:t>produktów winiarskich oraz wykonywanych </a:t>
            </a:r>
            <a:r>
              <a:rPr lang="pl-PL" altLang="pl-PL" sz="2000" dirty="0" smtClean="0"/>
              <a:t>zabiegów)</a:t>
            </a:r>
            <a:endParaRPr lang="pl-PL" altLang="pl-PL" sz="2000" dirty="0"/>
          </a:p>
          <a:p>
            <a:pPr>
              <a:lnSpc>
                <a:spcPct val="150000"/>
              </a:lnSpc>
            </a:pPr>
            <a:r>
              <a:rPr lang="pl-PL" altLang="pl-PL" sz="2400" dirty="0"/>
              <a:t>Zagospodarowanie produktów ubocznych</a:t>
            </a:r>
            <a:br>
              <a:rPr lang="pl-PL" altLang="pl-PL" sz="2400" dirty="0"/>
            </a:br>
            <a:r>
              <a:rPr lang="pl-PL" altLang="pl-PL" sz="2000" dirty="0"/>
              <a:t>(w ilościach &gt; 25 </a:t>
            </a:r>
            <a:r>
              <a:rPr lang="pl-PL" altLang="pl-PL" sz="2000" dirty="0" err="1"/>
              <a:t>hl</a:t>
            </a:r>
            <a:r>
              <a:rPr lang="pl-PL" altLang="pl-PL" sz="2000" dirty="0"/>
              <a:t>)</a:t>
            </a:r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Gromadzenie i przekazywanie do UE danych statystycznych </a:t>
            </a:r>
            <a:r>
              <a:rPr lang="pl-PL" altLang="pl-PL" sz="2000" dirty="0" smtClean="0"/>
              <a:t>(zbiory, produkcja, zapasy, wykorzystanie winogron) </a:t>
            </a:r>
            <a:endParaRPr lang="pl-PL" altLang="pl-PL" sz="2000" dirty="0"/>
          </a:p>
          <a:p>
            <a:pPr>
              <a:lnSpc>
                <a:spcPct val="150000"/>
              </a:lnSpc>
            </a:pPr>
            <a:r>
              <a:rPr lang="pl-PL" altLang="pl-PL" sz="2400" dirty="0" smtClean="0"/>
              <a:t>Zasady etykietowania </a:t>
            </a:r>
            <a:r>
              <a:rPr lang="pl-PL" altLang="pl-PL" sz="2400" dirty="0"/>
              <a:t>i </a:t>
            </a:r>
            <a:r>
              <a:rPr lang="pl-PL" altLang="pl-PL" sz="2400" dirty="0" smtClean="0"/>
              <a:t>prezentacji win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12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dirty="0" smtClean="0"/>
              <a:t>Polski dotyczą:</a:t>
            </a:r>
            <a:endParaRPr lang="pl-PL" sz="4400" dirty="0"/>
          </a:p>
        </p:txBody>
      </p:sp>
      <p:pic>
        <p:nvPicPr>
          <p:cNvPr id="14338" name="Picture 2" descr="C:\Users\jwesol\AppData\Local\Microsoft\Windows\INetCache\IE\SNHI13O5\Green_check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4116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Art. 81 R 1308/2013:</a:t>
            </a:r>
          </a:p>
          <a:p>
            <a:pPr lvl="1"/>
            <a:r>
              <a:rPr lang="pl-PL" dirty="0" smtClean="0"/>
              <a:t>Gatunek </a:t>
            </a:r>
            <a:r>
              <a:rPr lang="pl-PL" i="1" dirty="0" err="1" smtClean="0"/>
              <a:t>vitis</a:t>
            </a:r>
            <a:r>
              <a:rPr lang="pl-PL" i="1" dirty="0" smtClean="0"/>
              <a:t> </a:t>
            </a:r>
            <a:r>
              <a:rPr lang="pl-PL" i="1" dirty="0" err="1" smtClean="0"/>
              <a:t>vinifera</a:t>
            </a:r>
            <a:r>
              <a:rPr lang="pl-PL" dirty="0" smtClean="0"/>
              <a:t> lub krzyżówka gatunku </a:t>
            </a:r>
            <a:r>
              <a:rPr lang="pl-PL" dirty="0" err="1" smtClean="0"/>
              <a:t>vitis</a:t>
            </a:r>
            <a:r>
              <a:rPr lang="pl-PL" dirty="0" smtClean="0"/>
              <a:t> </a:t>
            </a:r>
            <a:r>
              <a:rPr lang="pl-PL" dirty="0" err="1" smtClean="0"/>
              <a:t>vinifera</a:t>
            </a:r>
            <a:r>
              <a:rPr lang="pl-PL" dirty="0" smtClean="0"/>
              <a:t> z innymi gatunkami rodzaju </a:t>
            </a:r>
            <a:r>
              <a:rPr lang="pl-PL" i="1" dirty="0" err="1" smtClean="0"/>
              <a:t>Vitis</a:t>
            </a:r>
            <a:endParaRPr lang="pl-PL" i="1" dirty="0" smtClean="0"/>
          </a:p>
          <a:p>
            <a:pPr lvl="1"/>
            <a:r>
              <a:rPr lang="pl-PL" dirty="0" smtClean="0"/>
              <a:t>Nie jest to: </a:t>
            </a:r>
            <a:r>
              <a:rPr lang="pl-PL" dirty="0" err="1" smtClean="0"/>
              <a:t>Noah</a:t>
            </a:r>
            <a:r>
              <a:rPr lang="pl-PL" dirty="0" smtClean="0"/>
              <a:t>, </a:t>
            </a:r>
            <a:r>
              <a:rPr lang="pl-PL" dirty="0" err="1" smtClean="0"/>
              <a:t>Othello</a:t>
            </a:r>
            <a:r>
              <a:rPr lang="pl-PL" dirty="0" smtClean="0"/>
              <a:t>, Isabelle, </a:t>
            </a:r>
            <a:r>
              <a:rPr lang="pl-PL" dirty="0" err="1" smtClean="0"/>
              <a:t>Jacquez</a:t>
            </a:r>
            <a:r>
              <a:rPr lang="pl-PL" dirty="0" smtClean="0"/>
              <a:t>, Clinton, </a:t>
            </a:r>
            <a:r>
              <a:rPr lang="pl-PL" dirty="0" err="1" smtClean="0"/>
              <a:t>Herbemont</a:t>
            </a:r>
            <a:r>
              <a:rPr lang="pl-PL" i="1" dirty="0" smtClean="0"/>
              <a:t> </a:t>
            </a:r>
          </a:p>
          <a:p>
            <a:pPr lvl="1"/>
            <a:r>
              <a:rPr lang="pl-PL" dirty="0" smtClean="0"/>
              <a:t>Brak obowiązku klasyfikacji odmian winorośli dla Polski</a:t>
            </a:r>
          </a:p>
          <a:p>
            <a:endParaRPr lang="pl-PL" dirty="0" smtClean="0"/>
          </a:p>
          <a:p>
            <a:r>
              <a:rPr lang="pl-PL" u="sng" dirty="0" smtClean="0"/>
              <a:t>Propozycje zmian przepisów UE:</a:t>
            </a:r>
          </a:p>
          <a:p>
            <a:pPr lvl="1"/>
            <a:r>
              <a:rPr lang="pl-PL" dirty="0" smtClean="0"/>
              <a:t>Odmiany winorośli wymienione na listach odmian winorośli i ich synonimów  OIV </a:t>
            </a:r>
          </a:p>
          <a:p>
            <a:pPr marL="393192" lvl="1" indent="0">
              <a:buNone/>
            </a:pPr>
            <a:r>
              <a:rPr lang="pl-PL" dirty="0"/>
              <a:t> </a:t>
            </a:r>
            <a:r>
              <a:rPr lang="pl-PL" dirty="0" smtClean="0"/>
              <a:t> (doprecyzowanie przepisów)  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13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Dozwolone odmiany winorośli w Polsce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86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 lnSpcReduction="10000"/>
          </a:bodyPr>
          <a:lstStyle/>
          <a:p>
            <a:r>
              <a:rPr lang="pl-PL" sz="2300" dirty="0" smtClean="0"/>
              <a:t>Ustawa </a:t>
            </a:r>
            <a:r>
              <a:rPr lang="pl-PL" sz="2300" dirty="0"/>
              <a:t>z dnia 9 listopada 2012 r</a:t>
            </a:r>
            <a:r>
              <a:rPr lang="pl-PL" sz="2300" dirty="0" smtClean="0"/>
              <a:t>. o nasiennictwie </a:t>
            </a:r>
          </a:p>
          <a:p>
            <a:pPr marL="393192" lvl="1" indent="0">
              <a:buNone/>
            </a:pPr>
            <a:r>
              <a:rPr lang="pl-PL" dirty="0" smtClean="0"/>
              <a:t>(Dz. U. z 2017 r., poz. 633, z późn. zm.)</a:t>
            </a:r>
          </a:p>
          <a:p>
            <a:pPr lvl="1"/>
            <a:r>
              <a:rPr lang="pl-PL" dirty="0" smtClean="0"/>
              <a:t>Rozdział 2: </a:t>
            </a:r>
            <a:r>
              <a:rPr lang="pl-PL" dirty="0"/>
              <a:t>Materiał szkółkarski, materiał </a:t>
            </a:r>
            <a:r>
              <a:rPr lang="pl-PL" dirty="0" err="1"/>
              <a:t>rozmnożeniowy</a:t>
            </a:r>
            <a:r>
              <a:rPr lang="pl-PL" dirty="0"/>
              <a:t> i materiał </a:t>
            </a:r>
            <a:r>
              <a:rPr lang="pl-PL" dirty="0" err="1"/>
              <a:t>nasadzeniowy</a:t>
            </a:r>
            <a:r>
              <a:rPr lang="pl-PL" dirty="0"/>
              <a:t> roślin warzywnych i ozdobnych oraz sadzonki </a:t>
            </a:r>
            <a:r>
              <a:rPr lang="pl-PL" dirty="0" smtClean="0"/>
              <a:t>winorośli (art. 103)</a:t>
            </a:r>
          </a:p>
          <a:p>
            <a:pPr lvl="2"/>
            <a:r>
              <a:rPr lang="pl-PL" dirty="0"/>
              <a:t>u</a:t>
            </a:r>
            <a:r>
              <a:rPr lang="pl-PL" dirty="0" smtClean="0"/>
              <a:t>st. 1 pkt 2 – </a:t>
            </a:r>
            <a:r>
              <a:rPr lang="pl-PL" u="sng" dirty="0" smtClean="0"/>
              <a:t>spoza Polski</a:t>
            </a:r>
            <a:r>
              <a:rPr lang="pl-PL" dirty="0" smtClean="0"/>
              <a:t> - etykiety lub paszporty roślin  </a:t>
            </a:r>
          </a:p>
          <a:p>
            <a:pPr lvl="2"/>
            <a:r>
              <a:rPr lang="pl-PL" dirty="0" smtClean="0"/>
              <a:t>ust. 1 pkt 1 – </a:t>
            </a:r>
            <a:r>
              <a:rPr lang="pl-PL" u="sng" dirty="0" smtClean="0"/>
              <a:t>z Polski </a:t>
            </a:r>
            <a:r>
              <a:rPr lang="pl-PL" dirty="0" smtClean="0"/>
              <a:t>- etykiety dostawcy	    </a:t>
            </a:r>
            <a:r>
              <a:rPr lang="pl-PL" dirty="0"/>
              <a:t>Rozporządzenie MRiRW </a:t>
            </a:r>
            <a:r>
              <a:rPr lang="pl-PL" sz="2100" dirty="0" smtClean="0"/>
              <a:t>w </a:t>
            </a:r>
            <a:r>
              <a:rPr lang="pl-PL" sz="2100" dirty="0"/>
              <a:t>sprawie szczegółowego sposobu etykietowania, plombowania i pakowania materiału szkółkarskiego oraz sadzonek </a:t>
            </a:r>
            <a:r>
              <a:rPr lang="pl-PL" sz="2100" dirty="0" smtClean="0"/>
              <a:t>winorośli    (Dz. U. z 2017 r. poz. 255)</a:t>
            </a:r>
            <a:endParaRPr lang="pl-PL" sz="2100" dirty="0"/>
          </a:p>
          <a:p>
            <a:endParaRPr lang="pl-PL" sz="2800" dirty="0"/>
          </a:p>
          <a:p>
            <a:pPr lvl="2"/>
            <a:endParaRPr lang="pl-PL" dirty="0" smtClean="0"/>
          </a:p>
          <a:p>
            <a:endParaRPr lang="pl-PL" sz="2800" dirty="0"/>
          </a:p>
          <a:p>
            <a:pPr lvl="1"/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14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Sadzonki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88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Przekazywanie informacji o nazwach odmian winorośli oraz ich synonimach, które są uprawiane, które mogą być umieszczane na etykietach win</a:t>
            </a:r>
          </a:p>
          <a:p>
            <a:endParaRPr lang="pl-PL" dirty="0" smtClean="0"/>
          </a:p>
          <a:p>
            <a:pPr lvl="1"/>
            <a:r>
              <a:rPr lang="pl-PL" dirty="0" smtClean="0"/>
              <a:t>Odmiany winorośli muszą być wymienione w „Międzynarodowym wykazie </a:t>
            </a:r>
            <a:r>
              <a:rPr lang="pl-PL" dirty="0"/>
              <a:t>odmian winorośli i ich synonimów” </a:t>
            </a:r>
            <a:r>
              <a:rPr lang="pl-PL" dirty="0" smtClean="0"/>
              <a:t>– OIV</a:t>
            </a:r>
          </a:p>
          <a:p>
            <a:pPr lvl="1"/>
            <a:r>
              <a:rPr lang="pl-PL" dirty="0" smtClean="0"/>
              <a:t>Brak np. „Jutrzenki”</a:t>
            </a:r>
          </a:p>
          <a:p>
            <a:pPr lvl="1"/>
            <a:r>
              <a:rPr lang="pl-PL" dirty="0" smtClean="0"/>
              <a:t>Inne </a:t>
            </a:r>
            <a:r>
              <a:rPr lang="pl-PL" dirty="0"/>
              <a:t>przepisy UE</a:t>
            </a:r>
          </a:p>
          <a:p>
            <a:pPr lvl="1"/>
            <a:endParaRPr lang="pl-PL" dirty="0"/>
          </a:p>
          <a:p>
            <a:endParaRPr lang="pl-PL" dirty="0" smtClean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15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pl-PL" sz="3200" b="0" dirty="0" smtClean="0"/>
              <a:t>Nazwy odmian </a:t>
            </a:r>
            <a:r>
              <a:rPr lang="pl-PL" sz="3200" b="0" dirty="0"/>
              <a:t>winorośli na </a:t>
            </a:r>
            <a:r>
              <a:rPr lang="pl-PL" sz="3200" b="0" dirty="0" smtClean="0"/>
              <a:t>etykiecie</a:t>
            </a:r>
            <a:br>
              <a:rPr lang="pl-PL" sz="3200" b="0" dirty="0" smtClean="0"/>
            </a:br>
            <a:r>
              <a:rPr lang="pl-PL" sz="2200" b="0" dirty="0" smtClean="0"/>
              <a:t>(a</a:t>
            </a:r>
            <a:r>
              <a:rPr lang="pl-PL" sz="2200" dirty="0" smtClean="0"/>
              <a:t>rt</a:t>
            </a:r>
            <a:r>
              <a:rPr lang="pl-PL" sz="2200" dirty="0"/>
              <a:t>. 63 ust. 1 lit. d R </a:t>
            </a:r>
            <a:r>
              <a:rPr lang="pl-PL" sz="2200" dirty="0" smtClean="0"/>
              <a:t>607/2009)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8430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500" dirty="0" smtClean="0"/>
              <a:t>Lista opracowana na podstawie informacji </a:t>
            </a:r>
            <a:r>
              <a:rPr lang="pl-PL" sz="2500" dirty="0"/>
              <a:t>przekazywanych </a:t>
            </a:r>
            <a:r>
              <a:rPr lang="pl-PL" sz="2500" dirty="0" smtClean="0"/>
              <a:t>do          przez </a:t>
            </a:r>
            <a:r>
              <a:rPr lang="pl-PL" sz="2500" dirty="0"/>
              <a:t>producentów </a:t>
            </a:r>
            <a:r>
              <a:rPr lang="pl-PL" sz="2500" dirty="0" smtClean="0"/>
              <a:t>wina oraz: </a:t>
            </a:r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r>
              <a:rPr lang="pl-PL" dirty="0" smtClean="0"/>
              <a:t>uwagi:</a:t>
            </a:r>
          </a:p>
          <a:p>
            <a:pPr lvl="1"/>
            <a:endParaRPr lang="pl-PL" dirty="0"/>
          </a:p>
          <a:p>
            <a:pPr marL="393192" lvl="1" indent="0">
              <a:buNone/>
            </a:pPr>
            <a:r>
              <a:rPr lang="pl-PL" sz="2200" dirty="0" smtClean="0"/>
              <a:t>Organizacje zrzeszające </a:t>
            </a:r>
            <a:br>
              <a:rPr lang="pl-PL" sz="2200" dirty="0" smtClean="0"/>
            </a:br>
            <a:r>
              <a:rPr lang="pl-PL" sz="2200" dirty="0" smtClean="0"/>
              <a:t>producentów wina</a:t>
            </a:r>
          </a:p>
          <a:p>
            <a:pPr lvl="1"/>
            <a:endParaRPr lang="pl-PL" sz="2200" dirty="0" smtClean="0"/>
          </a:p>
          <a:p>
            <a:pPr lvl="1"/>
            <a:r>
              <a:rPr lang="pl-PL" sz="2200" u="sng" dirty="0" smtClean="0"/>
              <a:t>Po zmianie ustawy winiarskiej lista na stronach </a:t>
            </a:r>
            <a:r>
              <a:rPr lang="pl-PL" sz="2200" u="sng" dirty="0" err="1" smtClean="0"/>
              <a:t>MRiRW</a:t>
            </a:r>
            <a:r>
              <a:rPr lang="pl-PL" sz="2200" u="sng" dirty="0" smtClean="0"/>
              <a:t> </a:t>
            </a:r>
          </a:p>
          <a:p>
            <a:pPr lvl="1"/>
            <a:endParaRPr lang="pl-PL" sz="2400" dirty="0" smtClean="0"/>
          </a:p>
          <a:p>
            <a:pPr lvl="1"/>
            <a:endParaRPr lang="pl-PL" dirty="0" smtClean="0"/>
          </a:p>
          <a:p>
            <a:pPr lvl="0"/>
            <a:endParaRPr lang="pl-PL" dirty="0" smtClean="0"/>
          </a:p>
          <a:p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16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900" b="0" dirty="0"/>
              <a:t>Nazwy odmian winorośli na etykiecie</a:t>
            </a:r>
            <a:br>
              <a:rPr lang="pl-PL" sz="2900" b="0" dirty="0"/>
            </a:br>
            <a:r>
              <a:rPr lang="pl-PL" sz="2000" b="0" dirty="0"/>
              <a:t>(a</a:t>
            </a:r>
            <a:r>
              <a:rPr lang="pl-PL" sz="2000" dirty="0"/>
              <a:t>rt. 63 ust. 1 lit. d R 607/2009)</a:t>
            </a:r>
          </a:p>
        </p:txBody>
      </p:sp>
      <p:pic>
        <p:nvPicPr>
          <p:cNvPr id="13314" name="Picture 2" descr="C:\Users\jwesol\Documents\Opracowania\Prezentacje\2016_06 PRW produkcja wina\ARR bez tł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67" y="1844824"/>
            <a:ext cx="982658" cy="78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ijhar-s.gov.pl/pliki/ijhars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528" y="2813064"/>
            <a:ext cx="2520280" cy="12058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jwesol\Documents\Opracowania\Prezentacje\2016_06 PRW produkcja wina\INHORT - skierniewic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528" y="4194410"/>
            <a:ext cx="3007866" cy="7467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jwesol\Documents\Opracowania\Prezentacje\2016_06 PRW produkcja wina\Piorin z tłe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3240361" cy="11896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877272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Warszawa, 9 czerwca 2016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17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7670525" cy="1052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47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Warszawa, 9 czerwca 2016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18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7776863" cy="1051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3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14811" y="1465509"/>
            <a:ext cx="4788600" cy="4683134"/>
          </a:xfrm>
        </p:spPr>
        <p:txBody>
          <a:bodyPr vert="horz">
            <a:normAutofit/>
          </a:bodyPr>
          <a:lstStyle/>
          <a:p>
            <a:pPr marL="393192" lvl="1" indent="0">
              <a:buNone/>
            </a:pPr>
            <a:r>
              <a:rPr lang="pl-PL" sz="1400" dirty="0" smtClean="0">
                <a:hlinkClick r:id="rId2"/>
              </a:rPr>
              <a:t>http</a:t>
            </a:r>
            <a:r>
              <a:rPr lang="pl-PL" sz="1400" dirty="0">
                <a:hlinkClick r:id="rId2"/>
              </a:rPr>
              <a:t>://</a:t>
            </a:r>
            <a:r>
              <a:rPr lang="pl-PL" sz="1400" dirty="0" smtClean="0">
                <a:hlinkClick r:id="rId2"/>
              </a:rPr>
              <a:t>www.minrol.gov.pl/Informacje-branzowe/Produkcja-roslinna/Ochrona-roslin/Integrowana-ochrona-roslin/Metodyki-integrowanej-ochrony-roslin</a:t>
            </a:r>
            <a:endParaRPr lang="pl-PL" sz="1400" dirty="0" smtClean="0"/>
          </a:p>
          <a:p>
            <a:pPr marL="393192" lvl="1" indent="0">
              <a:buNone/>
            </a:pPr>
            <a:endParaRPr lang="pl-PL" sz="1400" dirty="0" smtClean="0"/>
          </a:p>
          <a:p>
            <a:pPr marL="393192" lvl="1" indent="0">
              <a:buNone/>
            </a:pPr>
            <a:endParaRPr lang="pl-PL" sz="1400" dirty="0"/>
          </a:p>
          <a:p>
            <a:r>
              <a:rPr lang="pl-PL" sz="1800" dirty="0"/>
              <a:t>maksymalne wykorzystanie metod nie chemicznych, które powinny być uzupełniane stosowaniem pestycydów wówczas, gdy oczekiwane straty ekonomiczne </a:t>
            </a:r>
            <a:r>
              <a:rPr lang="pl-PL" sz="1800" dirty="0" smtClean="0"/>
              <a:t>powodowane </a:t>
            </a:r>
            <a:r>
              <a:rPr lang="pl-PL" sz="1800" dirty="0"/>
              <a:t>przez </a:t>
            </a:r>
            <a:r>
              <a:rPr lang="pl-PL" sz="1800" dirty="0" err="1"/>
              <a:t>agrofagi</a:t>
            </a:r>
            <a:r>
              <a:rPr lang="pl-PL" sz="1800" dirty="0"/>
              <a:t> będą wyższe niż koszt zabiegu. </a:t>
            </a:r>
            <a:endParaRPr lang="pl-PL" sz="1800" dirty="0" smtClean="0"/>
          </a:p>
          <a:p>
            <a:r>
              <a:rPr lang="pl-PL" sz="1800" dirty="0" smtClean="0"/>
              <a:t>zakładanie winnic </a:t>
            </a:r>
            <a:r>
              <a:rPr lang="pl-PL" sz="1800" dirty="0"/>
              <a:t>z certyfikowanego materiału szkółkarskiego </a:t>
            </a:r>
            <a:endParaRPr lang="pl-PL" sz="1800" dirty="0" smtClean="0"/>
          </a:p>
          <a:p>
            <a:endParaRPr lang="pl-PL" sz="1800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19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600" dirty="0"/>
              <a:t>Uprawa winorośli</a:t>
            </a:r>
            <a:r>
              <a:rPr lang="pl-PL" dirty="0"/>
              <a:t/>
            </a:r>
            <a:br>
              <a:rPr lang="pl-PL" dirty="0"/>
            </a:br>
            <a:r>
              <a:rPr lang="pl-PL" sz="2900" dirty="0" smtClean="0"/>
              <a:t>Metodyka integrowanej ochrony winorośli</a:t>
            </a:r>
            <a:endParaRPr lang="pl-PL" sz="2900" dirty="0"/>
          </a:p>
        </p:txBody>
      </p:sp>
      <p:pic>
        <p:nvPicPr>
          <p:cNvPr id="12291" name="Picture 3" descr="C:\Users\jwesol\Documents\Opracowania\Prezentacje\2016_06 PRW produkcja wina\MRiRW logo duze bez tła GIMP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70183"/>
            <a:ext cx="721612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36" y="1556792"/>
            <a:ext cx="3253139" cy="4752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1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6607984" cy="4525963"/>
          </a:xfrm>
        </p:spPr>
        <p:txBody>
          <a:bodyPr>
            <a:normAutofit/>
          </a:bodyPr>
          <a:lstStyle/>
          <a:p>
            <a:r>
              <a:rPr lang="pl-PL" sz="2400" dirty="0">
                <a:hlinkClick r:id="rId2"/>
              </a:rPr>
              <a:t>http://www.arr.gov.pl/wsparcie-rynkowe/wino</a:t>
            </a:r>
            <a:endParaRPr lang="pl-PL" sz="2400" dirty="0"/>
          </a:p>
          <a:p>
            <a:r>
              <a:rPr lang="pl-PL" dirty="0" smtClean="0"/>
              <a:t>Zakres </a:t>
            </a:r>
            <a:r>
              <a:rPr lang="pl-PL" dirty="0"/>
              <a:t>wymaganych deklaracji, </a:t>
            </a:r>
            <a:r>
              <a:rPr lang="pl-PL" dirty="0" smtClean="0"/>
              <a:t>wzory </a:t>
            </a:r>
            <a:r>
              <a:rPr lang="pl-PL" dirty="0"/>
              <a:t>formularzy i terminy składania </a:t>
            </a:r>
            <a:r>
              <a:rPr lang="pl-PL" dirty="0" smtClean="0"/>
              <a:t>deklaracji</a:t>
            </a:r>
          </a:p>
          <a:p>
            <a:endParaRPr lang="pl-PL" dirty="0"/>
          </a:p>
          <a:p>
            <a:r>
              <a:rPr lang="pl-PL" u="sng" dirty="0" smtClean="0"/>
              <a:t>Planowana zmiana przepisów UE:</a:t>
            </a:r>
          </a:p>
          <a:p>
            <a:pPr lvl="1"/>
            <a:r>
              <a:rPr lang="pl-PL" dirty="0" smtClean="0"/>
              <a:t>Usunięcie obowiązku przekazywania większości deklaracji statystycznych</a:t>
            </a:r>
          </a:p>
          <a:p>
            <a:pPr lvl="1"/>
            <a:r>
              <a:rPr lang="pl-PL" dirty="0" smtClean="0"/>
              <a:t>Deklaracje mniej szczegółowe</a:t>
            </a:r>
          </a:p>
          <a:p>
            <a:endParaRPr lang="pl-PL" dirty="0"/>
          </a:p>
          <a:p>
            <a:pPr marL="109728" indent="0">
              <a:buNone/>
            </a:pPr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20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ARR </a:t>
            </a:r>
            <a:endParaRPr lang="pl-PL" dirty="0"/>
          </a:p>
        </p:txBody>
      </p:sp>
      <p:pic>
        <p:nvPicPr>
          <p:cNvPr id="5122" name="Picture 2" descr="http://agri-24.pl/old_posts_img/pictures/992/content_ar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701"/>
            <a:ext cx="3061841" cy="118497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28800"/>
            <a:ext cx="1791818" cy="2430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688" y="4941168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l-PL" altLang="pl-PL" sz="2600" dirty="0" smtClean="0"/>
              <a:t>Dane obowiązkowe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 smtClean="0"/>
              <a:t>Kategoria </a:t>
            </a:r>
            <a:r>
              <a:rPr lang="pl-PL" altLang="pl-PL" sz="2200" dirty="0"/>
              <a:t>produktu winiarskiego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Zawartość alkoholu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Miejsce wytworzenia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Podmiot butelkujący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Wskazanie importera (jeżeli dotyczy) 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Zawartości cukru (inne niż spokojne)</a:t>
            </a:r>
          </a:p>
          <a:p>
            <a:pPr>
              <a:lnSpc>
                <a:spcPct val="80000"/>
              </a:lnSpc>
            </a:pPr>
            <a:r>
              <a:rPr lang="pl-PL" altLang="pl-PL" sz="2600" dirty="0" smtClean="0"/>
              <a:t>Dane fakultatywne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 smtClean="0"/>
              <a:t>Nazwa </a:t>
            </a:r>
            <a:r>
              <a:rPr lang="pl-PL" altLang="pl-PL" sz="2200" dirty="0"/>
              <a:t>odmiany winorośli i/lub rocznik wina</a:t>
            </a:r>
          </a:p>
          <a:p>
            <a:pPr lvl="1">
              <a:lnSpc>
                <a:spcPct val="80000"/>
              </a:lnSpc>
            </a:pPr>
            <a:r>
              <a:rPr lang="pl-PL" altLang="pl-PL" sz="2200" dirty="0"/>
              <a:t>Informację na temat zawartości cukru (spokojne</a:t>
            </a:r>
            <a:r>
              <a:rPr lang="pl-PL" altLang="pl-PL" sz="2200" dirty="0" smtClean="0"/>
              <a:t>)</a:t>
            </a:r>
          </a:p>
          <a:p>
            <a:pPr lvl="1">
              <a:lnSpc>
                <a:spcPct val="80000"/>
              </a:lnSpc>
            </a:pPr>
            <a:endParaRPr lang="pl-PL" altLang="pl-PL" sz="2200" dirty="0"/>
          </a:p>
          <a:p>
            <a:r>
              <a:rPr lang="pl-PL" sz="2200" u="sng" dirty="0" smtClean="0"/>
              <a:t>Planowane zmiany przepisów UE:</a:t>
            </a:r>
          </a:p>
          <a:p>
            <a:pPr marL="393192" lvl="1" indent="0">
              <a:buNone/>
            </a:pPr>
            <a:r>
              <a:rPr lang="pl-PL" sz="1800" dirty="0" smtClean="0"/>
              <a:t>m.in. zastąpienie „butelkujący” na „producent”</a:t>
            </a:r>
            <a:endParaRPr lang="pl-PL" u="sng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21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sz="4400" dirty="0" smtClean="0"/>
              <a:t>Etykietowanie win </a:t>
            </a:r>
            <a:endParaRPr lang="pl-PL" dirty="0"/>
          </a:p>
        </p:txBody>
      </p:sp>
      <p:pic>
        <p:nvPicPr>
          <p:cNvPr id="7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97412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8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 dirty="0"/>
              <a:t>Informacje </a:t>
            </a:r>
            <a:r>
              <a:rPr lang="pl-PL" altLang="pl-PL" sz="2400" dirty="0" smtClean="0"/>
              <a:t>horyzontalne</a:t>
            </a:r>
            <a:endParaRPr lang="pl-PL" altLang="pl-PL" sz="2000" dirty="0" smtClean="0"/>
          </a:p>
          <a:p>
            <a:pPr lvl="1">
              <a:lnSpc>
                <a:spcPct val="90000"/>
              </a:lnSpc>
            </a:pPr>
            <a:r>
              <a:rPr lang="pl-PL" altLang="pl-PL" sz="2000" dirty="0" smtClean="0"/>
              <a:t>Numer partii towaru</a:t>
            </a:r>
          </a:p>
          <a:p>
            <a:pPr lvl="1">
              <a:lnSpc>
                <a:spcPct val="90000"/>
              </a:lnSpc>
            </a:pPr>
            <a:r>
              <a:rPr lang="pl-PL" altLang="pl-PL" sz="2000" dirty="0" smtClean="0"/>
              <a:t>Pojemności butelki</a:t>
            </a:r>
          </a:p>
          <a:p>
            <a:pPr lvl="1">
              <a:lnSpc>
                <a:spcPct val="90000"/>
              </a:lnSpc>
            </a:pPr>
            <a:r>
              <a:rPr lang="pl-PL" altLang="pl-PL" sz="2000" dirty="0" smtClean="0"/>
              <a:t>Informację </a:t>
            </a:r>
            <a:r>
              <a:rPr lang="pl-PL" altLang="pl-PL" sz="2000" dirty="0"/>
              <a:t>o alergenach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sz="2000" dirty="0"/>
              <a:t>	(„zawiera:” siarczyny/dwutlenek siarki/</a:t>
            </a:r>
            <a:r>
              <a:rPr lang="pl-PL" altLang="pl-PL" sz="2000" dirty="0" err="1"/>
              <a:t>ditlenek</a:t>
            </a:r>
            <a:r>
              <a:rPr lang="pl-PL" altLang="pl-PL" sz="2000" dirty="0"/>
              <a:t> siarki)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pl-PL" altLang="pl-PL" sz="2000" dirty="0"/>
              <a:t>	</a:t>
            </a:r>
            <a:endParaRPr lang="pl-PL" altLang="pl-PL" sz="2000" dirty="0" smtClean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pl-PL" altLang="pl-PL" sz="2000" dirty="0"/>
          </a:p>
          <a:p>
            <a:pPr>
              <a:lnSpc>
                <a:spcPct val="90000"/>
              </a:lnSpc>
            </a:pPr>
            <a:r>
              <a:rPr lang="pl-PL" altLang="pl-PL" sz="2400" dirty="0" smtClean="0"/>
              <a:t>Inne </a:t>
            </a:r>
            <a:r>
              <a:rPr lang="pl-PL" altLang="pl-PL" sz="2400" dirty="0"/>
              <a:t>informacje </a:t>
            </a:r>
            <a:endParaRPr lang="pl-PL" altLang="pl-PL" sz="2000" dirty="0" smtClean="0"/>
          </a:p>
          <a:p>
            <a:pPr lvl="1">
              <a:lnSpc>
                <a:spcPct val="90000"/>
              </a:lnSpc>
            </a:pPr>
            <a:r>
              <a:rPr lang="pl-PL" altLang="pl-PL" sz="2000" dirty="0" smtClean="0"/>
              <a:t>Które nie mogą wprowadzać nabywcy w błąd,                      w szczególności co do właściwości środka spożywczego, jego charakteru, tożsamości, właściwości, składu, ilości, trwałości, źródła lub pochodzenia, metod wytwarzania lub produkcji.</a:t>
            </a:r>
            <a:endParaRPr lang="pl-PL" altLang="pl-PL" sz="2000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E7092-8E7F-462A-92A6-68E76AD1BA4F}" type="slidenum">
              <a:rPr lang="pl-PL" altLang="pl-PL"/>
              <a:pPr/>
              <a:t>22</a:t>
            </a:fld>
            <a:endParaRPr lang="pl-PL" altLang="pl-PL"/>
          </a:p>
        </p:txBody>
      </p:sp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14313"/>
            <a:ext cx="7273056" cy="1462087"/>
          </a:xfrm>
        </p:spPr>
        <p:txBody>
          <a:bodyPr>
            <a:normAutofit/>
          </a:bodyPr>
          <a:lstStyle/>
          <a:p>
            <a:r>
              <a:rPr lang="pl-PL" altLang="pl-PL" sz="4000" dirty="0"/>
              <a:t>Etykietowanie </a:t>
            </a:r>
            <a:r>
              <a:rPr lang="pl-PL" altLang="pl-PL" sz="4000" dirty="0" smtClean="0"/>
              <a:t>win</a:t>
            </a:r>
            <a:endParaRPr lang="pl-PL" altLang="pl-PL" sz="2400" dirty="0"/>
          </a:p>
        </p:txBody>
      </p:sp>
    </p:spTree>
    <p:extLst>
      <p:ext uri="{BB962C8B-B14F-4D97-AF65-F5344CB8AC3E}">
        <p14:creationId xmlns:p14="http://schemas.microsoft.com/office/powerpoint/2010/main" val="29684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Certyfikacja (odmianowa/rocznikowa) – przepisy UE</a:t>
            </a:r>
            <a:endParaRPr lang="pl-PL" dirty="0" smtClean="0">
              <a:solidFill>
                <a:srgbClr val="FF0000"/>
              </a:solidFill>
            </a:endParaRPr>
          </a:p>
          <a:p>
            <a:pPr lvl="1"/>
            <a:r>
              <a:rPr lang="pl-PL" dirty="0" smtClean="0"/>
              <a:t>Jedynie nazwy odmian winorośli lub ich synonimy, których nazwy  są zawarte w </a:t>
            </a:r>
            <a:r>
              <a:rPr lang="pl-PL" dirty="0"/>
              <a:t>„Międzynarodowym wykazie odmian winorośli i ich synonimów” </a:t>
            </a:r>
            <a:r>
              <a:rPr lang="pl-PL" dirty="0" smtClean="0"/>
              <a:t>(OIV).</a:t>
            </a:r>
          </a:p>
          <a:p>
            <a:pPr lvl="1"/>
            <a:endParaRPr lang="pl-PL" dirty="0"/>
          </a:p>
          <a:p>
            <a:r>
              <a:rPr lang="pl-PL" sz="2800" u="sng" dirty="0"/>
              <a:t>Planowane zmiany przepisów UE</a:t>
            </a:r>
            <a:r>
              <a:rPr lang="pl-PL" sz="2800" u="sng" dirty="0" smtClean="0"/>
              <a:t>:</a:t>
            </a:r>
          </a:p>
          <a:p>
            <a:pPr lvl="1"/>
            <a:r>
              <a:rPr lang="pl-PL" dirty="0" smtClean="0"/>
              <a:t>Uproszczenie systemu</a:t>
            </a:r>
            <a:endParaRPr lang="pl-PL" dirty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23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 fontScale="90000"/>
          </a:bodyPr>
          <a:lstStyle/>
          <a:p>
            <a:r>
              <a:rPr lang="pl-PL" b="0" dirty="0" smtClean="0"/>
              <a:t>Etykietowanie win</a:t>
            </a:r>
            <a:br>
              <a:rPr lang="pl-PL" b="0" dirty="0" smtClean="0"/>
            </a:br>
            <a:r>
              <a:rPr lang="pl-PL" sz="2400" b="0" dirty="0" smtClean="0"/>
              <a:t>Umieszczanie nazwy odmiany winorośli na etykiecie </a:t>
            </a:r>
            <a:endParaRPr lang="pl-PL" sz="2400" b="0" dirty="0"/>
          </a:p>
        </p:txBody>
      </p:sp>
      <p:pic>
        <p:nvPicPr>
          <p:cNvPr id="6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48" y="4005064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6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pl-PL" altLang="pl-PL" dirty="0" smtClean="0"/>
          </a:p>
          <a:p>
            <a:r>
              <a:rPr lang="pl-PL" altLang="pl-PL" dirty="0" smtClean="0"/>
              <a:t>Nazwa </a:t>
            </a:r>
            <a:r>
              <a:rPr lang="pl-PL" altLang="pl-PL" dirty="0"/>
              <a:t>jednostki geograficznej i odniesienia do obszaru geograficznego mogą być umieszczane </a:t>
            </a:r>
            <a:r>
              <a:rPr lang="pl-PL" altLang="pl-PL" b="1" dirty="0"/>
              <a:t>tylko</a:t>
            </a:r>
            <a:r>
              <a:rPr lang="pl-PL" altLang="pl-PL" dirty="0"/>
              <a:t> na etykietach win z ChNP lub ChOG </a:t>
            </a:r>
            <a:r>
              <a:rPr lang="pl-PL" altLang="pl-PL" sz="2800" dirty="0" smtClean="0"/>
              <a:t>– przepisy UE</a:t>
            </a:r>
          </a:p>
          <a:p>
            <a:pPr lvl="1"/>
            <a:r>
              <a:rPr lang="pl-PL" altLang="pl-PL" sz="2400" dirty="0" smtClean="0"/>
              <a:t>Wyjątki:</a:t>
            </a:r>
          </a:p>
          <a:p>
            <a:pPr lvl="2"/>
            <a:r>
              <a:rPr lang="pl-PL" altLang="pl-PL" sz="2200" dirty="0" smtClean="0"/>
              <a:t>Wskazanie miejsca wytworzenia</a:t>
            </a:r>
            <a:endParaRPr lang="pl-PL" altLang="pl-PL" sz="2200" dirty="0" smtClean="0">
              <a:solidFill>
                <a:srgbClr val="FF0000"/>
              </a:solidFill>
            </a:endParaRPr>
          </a:p>
          <a:p>
            <a:pPr lvl="2"/>
            <a:r>
              <a:rPr lang="pl-PL" altLang="pl-PL" sz="2200" dirty="0" smtClean="0"/>
              <a:t>Wskazanie butelkującego, producenta, importera i dostawcy</a:t>
            </a:r>
          </a:p>
          <a:p>
            <a:pPr lvl="2"/>
            <a:endParaRPr lang="pl-PL" altLang="pl-PL" sz="2200" dirty="0" smtClean="0"/>
          </a:p>
          <a:p>
            <a:r>
              <a:rPr lang="pl-PL" sz="2800" u="sng" dirty="0"/>
              <a:t>Planowane zmiany przepisów UE:</a:t>
            </a:r>
          </a:p>
          <a:p>
            <a:pPr lvl="1"/>
            <a:r>
              <a:rPr lang="pl-PL" altLang="pl-PL" sz="2400" dirty="0" smtClean="0"/>
              <a:t>Dyskusja nadal trwa</a:t>
            </a:r>
          </a:p>
          <a:p>
            <a:endParaRPr lang="pl-PL" altLang="pl-PL" sz="2800" dirty="0" smtClean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Warszawa, 10 lipca 2017 r.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3ECCD-ADA3-44E4-B785-0DE0C0E6E0D2}" type="slidenum">
              <a:rPr lang="pl-PL" altLang="pl-PL"/>
              <a:pPr/>
              <a:t>24</a:t>
            </a:fld>
            <a:endParaRPr lang="pl-PL" altLang="pl-PL"/>
          </a:p>
        </p:txBody>
      </p:sp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14313"/>
            <a:ext cx="7848103" cy="1462087"/>
          </a:xfrm>
        </p:spPr>
        <p:txBody>
          <a:bodyPr>
            <a:normAutofit/>
          </a:bodyPr>
          <a:lstStyle/>
          <a:p>
            <a:r>
              <a:rPr lang="pl-PL" altLang="pl-PL" sz="4000" dirty="0"/>
              <a:t>Etykietowanie </a:t>
            </a:r>
            <a:r>
              <a:rPr lang="pl-PL" altLang="pl-PL" sz="4000" dirty="0" smtClean="0"/>
              <a:t>win</a:t>
            </a:r>
            <a:br>
              <a:rPr lang="pl-PL" altLang="pl-PL" sz="4000" dirty="0" smtClean="0"/>
            </a:br>
            <a:r>
              <a:rPr lang="pl-PL" altLang="pl-PL" sz="2700" dirty="0" smtClean="0"/>
              <a:t>Odniesienie do obszaru geograficznego</a:t>
            </a:r>
            <a:endParaRPr lang="pl-PL" altLang="pl-PL" sz="2700" dirty="0"/>
          </a:p>
        </p:txBody>
      </p:sp>
      <p:pic>
        <p:nvPicPr>
          <p:cNvPr id="7" name="Picture 6" descr="C:\Users\jwesol\AppData\Local\Microsoft\Windows\INetCache\IE\G7U83EGR\eastshores-Warning-Notification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76088"/>
            <a:ext cx="761215" cy="73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93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Podział kompetencji:</a:t>
            </a:r>
          </a:p>
          <a:p>
            <a:pPr lvl="1"/>
            <a:r>
              <a:rPr lang="pl-PL" dirty="0" smtClean="0"/>
              <a:t>Ministerstwo Rolnictwa i Rozwoju Wsi</a:t>
            </a:r>
          </a:p>
          <a:p>
            <a:pPr lvl="2"/>
            <a:r>
              <a:rPr lang="pl-PL" dirty="0" smtClean="0"/>
              <a:t>Metody produkcji, etykietowanie, organizacja rynku wina, certyfikacja, statystyka</a:t>
            </a:r>
          </a:p>
          <a:p>
            <a:pPr lvl="2"/>
            <a:endParaRPr lang="pl-PL" dirty="0" smtClean="0"/>
          </a:p>
          <a:p>
            <a:pPr lvl="1"/>
            <a:r>
              <a:rPr lang="pl-PL" dirty="0" smtClean="0"/>
              <a:t>Ministerstwo Finansów </a:t>
            </a:r>
          </a:p>
          <a:p>
            <a:pPr lvl="2"/>
            <a:r>
              <a:rPr lang="pl-PL" dirty="0" smtClean="0"/>
              <a:t>Podatek akcyzowy, banderole</a:t>
            </a:r>
          </a:p>
          <a:p>
            <a:pPr lvl="2"/>
            <a:r>
              <a:rPr lang="pl-PL" dirty="0" smtClean="0"/>
              <a:t>	</a:t>
            </a:r>
          </a:p>
          <a:p>
            <a:pPr lvl="1"/>
            <a:r>
              <a:rPr lang="pl-PL" dirty="0" smtClean="0"/>
              <a:t>Ministerstwo Zdrowia </a:t>
            </a:r>
          </a:p>
          <a:p>
            <a:pPr lvl="2"/>
            <a:r>
              <a:rPr lang="pl-PL" dirty="0" smtClean="0"/>
              <a:t>Reklama, zezwolenia na handel, sprzedaż hurtowa i detaliczna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Warszawa, 10 lipca 2017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25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Podział kompetencji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974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pl-PL" dirty="0" smtClean="0"/>
              <a:t>Zmiany z przepisów UE</a:t>
            </a:r>
          </a:p>
          <a:p>
            <a:pPr>
              <a:spcBef>
                <a:spcPts val="1200"/>
              </a:spcBef>
            </a:pPr>
            <a:r>
              <a:rPr lang="pl-PL" dirty="0"/>
              <a:t>Definicja małego producenta w przepisach krajowych (zwolnienia)</a:t>
            </a:r>
          </a:p>
          <a:p>
            <a:pPr>
              <a:spcBef>
                <a:spcPts val="1200"/>
              </a:spcBef>
            </a:pPr>
            <a:r>
              <a:rPr lang="pl-PL" dirty="0" smtClean="0"/>
              <a:t>Uproszczenie systemu deklaracji statystycznych</a:t>
            </a:r>
          </a:p>
          <a:p>
            <a:pPr>
              <a:spcBef>
                <a:spcPts val="1200"/>
              </a:spcBef>
            </a:pPr>
            <a:r>
              <a:rPr lang="pl-PL" dirty="0" smtClean="0"/>
              <a:t>Uproszczenie zgłaszania do certyfikacji win odmianowych/ rocznikowych (z informacją do ARR)</a:t>
            </a:r>
          </a:p>
          <a:p>
            <a:pPr>
              <a:spcBef>
                <a:spcPts val="1200"/>
              </a:spcBef>
            </a:pPr>
            <a:r>
              <a:rPr lang="pl-PL" dirty="0" smtClean="0"/>
              <a:t>Uproszczenie procedur przeprowadzania zabiegów wzbogacania, zakwaszania, usuwania produktów ubocznych z produkcji wina</a:t>
            </a:r>
          </a:p>
          <a:p>
            <a:pPr>
              <a:spcBef>
                <a:spcPts val="1200"/>
              </a:spcBef>
            </a:pPr>
            <a:r>
              <a:rPr lang="pl-PL" dirty="0" smtClean="0"/>
              <a:t>Poprawa czytelności</a:t>
            </a:r>
          </a:p>
          <a:p>
            <a:pPr>
              <a:spcBef>
                <a:spcPts val="1200"/>
              </a:spcBef>
            </a:pPr>
            <a:endParaRPr lang="pl-PL" dirty="0" smtClean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endParaRPr lang="pl-PL" dirty="0" smtClean="0">
              <a:solidFill>
                <a:srgbClr val="FF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Warszawa, 10 lipca 2017 r.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26</a:t>
            </a:fld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Zmiany ustawy winiarskiej</a:t>
            </a:r>
            <a:br>
              <a:rPr lang="pl-PL" dirty="0" smtClean="0"/>
            </a:br>
            <a:r>
              <a:rPr lang="pl-PL" sz="2200" dirty="0" smtClean="0"/>
              <a:t>w zakresie rynku wina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7718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75856" y="3717032"/>
            <a:ext cx="5482952" cy="2578291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pl-PL" altLang="pl-PL" sz="1800" dirty="0"/>
              <a:t>Jarosław </a:t>
            </a:r>
            <a:r>
              <a:rPr lang="pl-PL" altLang="pl-PL" sz="1800" dirty="0" smtClean="0"/>
              <a:t>Wesołowski</a:t>
            </a:r>
            <a:endParaRPr lang="pl-PL" altLang="pl-PL" sz="1800" dirty="0"/>
          </a:p>
          <a:p>
            <a:pPr marL="0" indent="0">
              <a:buFont typeface="Wingdings" pitchFamily="2" charset="2"/>
              <a:buNone/>
            </a:pPr>
            <a:r>
              <a:rPr lang="pl-PL" altLang="pl-PL" sz="1800" dirty="0"/>
              <a:t>Główny Specjalista</a:t>
            </a:r>
          </a:p>
          <a:p>
            <a:pPr marL="0" indent="0">
              <a:buFont typeface="Wingdings" pitchFamily="2" charset="2"/>
              <a:buNone/>
            </a:pPr>
            <a:endParaRPr lang="pl-PL" altLang="pl-PL" sz="1800" i="1" dirty="0" smtClean="0"/>
          </a:p>
          <a:p>
            <a:pPr marL="0" indent="0">
              <a:buFont typeface="Wingdings" pitchFamily="2" charset="2"/>
              <a:buNone/>
            </a:pPr>
            <a:r>
              <a:rPr lang="pl-PL" altLang="pl-PL" sz="1800" i="1" dirty="0" smtClean="0"/>
              <a:t>MRiRW</a:t>
            </a:r>
          </a:p>
          <a:p>
            <a:pPr marL="0" indent="0">
              <a:buFont typeface="Wingdings" pitchFamily="2" charset="2"/>
              <a:buNone/>
            </a:pPr>
            <a:r>
              <a:rPr lang="pl-PL" altLang="pl-PL" sz="1800" i="1" dirty="0" smtClean="0"/>
              <a:t>Departament </a:t>
            </a:r>
            <a:r>
              <a:rPr lang="pl-PL" altLang="pl-PL" sz="1800" i="1" dirty="0"/>
              <a:t>Rynków Rolnych</a:t>
            </a:r>
          </a:p>
          <a:p>
            <a:pPr marL="0" indent="0">
              <a:buFont typeface="Wingdings" pitchFamily="2" charset="2"/>
              <a:buNone/>
            </a:pPr>
            <a:r>
              <a:rPr lang="pl-PL" altLang="pl-PL" sz="1800" i="1" dirty="0" smtClean="0"/>
              <a:t>Wydział </a:t>
            </a:r>
            <a:r>
              <a:rPr lang="pl-PL" altLang="pl-PL" sz="1800" i="1" dirty="0"/>
              <a:t>Wyrobów </a:t>
            </a:r>
            <a:r>
              <a:rPr lang="pl-PL" altLang="pl-PL" sz="1800" i="1" dirty="0" smtClean="0"/>
              <a:t>Alkoholowych</a:t>
            </a:r>
            <a:endParaRPr lang="pl-PL" altLang="pl-PL" sz="1800" i="1" dirty="0"/>
          </a:p>
          <a:p>
            <a:pPr marL="0" indent="0">
              <a:buFont typeface="Wingdings" pitchFamily="2" charset="2"/>
              <a:buNone/>
            </a:pPr>
            <a:r>
              <a:rPr lang="pl-PL" altLang="pl-PL" sz="1800" i="1" dirty="0"/>
              <a:t>tel. (22) 623-22-54, </a:t>
            </a:r>
          </a:p>
          <a:p>
            <a:pPr marL="0" indent="0">
              <a:buFont typeface="Wingdings" pitchFamily="2" charset="2"/>
              <a:buNone/>
            </a:pPr>
            <a:r>
              <a:rPr lang="pl-PL" altLang="pl-PL" sz="1800" i="1" u="sng" dirty="0">
                <a:solidFill>
                  <a:schemeClr val="tx2"/>
                </a:solidFill>
              </a:rPr>
              <a:t>jaroslaw.wesolowski@minrol.gov.pl</a:t>
            </a:r>
          </a:p>
          <a:p>
            <a:endParaRPr lang="pl-PL" sz="20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Warszawa, 10 lipca 2017 r.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DE67-5678-4381-9290-F9FCC102920E}" type="slidenum">
              <a:rPr lang="pl-PL" smtClean="0"/>
              <a:t>27</a:t>
            </a:fld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691680" y="2201506"/>
            <a:ext cx="6552728" cy="1143000"/>
          </a:xfrm>
        </p:spPr>
        <p:txBody>
          <a:bodyPr/>
          <a:lstStyle/>
          <a:p>
            <a:r>
              <a:rPr lang="pl-PL" altLang="pl-PL" dirty="0"/>
              <a:t>Dziękuję za </a:t>
            </a:r>
            <a:r>
              <a:rPr lang="pl-PL" altLang="pl-PL" dirty="0" smtClean="0"/>
              <a:t>uwagę!</a:t>
            </a:r>
            <a:endParaRPr lang="pl-PL" dirty="0"/>
          </a:p>
        </p:txBody>
      </p:sp>
      <p:pic>
        <p:nvPicPr>
          <p:cNvPr id="16386" name="Picture 2" descr="C:\Users\jwesol\AppData\Local\Microsoft\Windows\INetCache\IE\SNHI13O5\248px-WINE-Logo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44506"/>
            <a:ext cx="1584176" cy="254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5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Odlewnia metali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</TotalTime>
  <Words>1097</Words>
  <Application>Microsoft Office PowerPoint</Application>
  <PresentationFormat>Pokaz na ekranie (4:3)</PresentationFormat>
  <Paragraphs>267</Paragraphs>
  <Slides>27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27</vt:i4>
      </vt:variant>
    </vt:vector>
  </HeadingPairs>
  <TitlesOfParts>
    <vt:vector size="29" baseType="lpstr">
      <vt:lpstr>Hol</vt:lpstr>
      <vt:lpstr>Projekt niestandardowy</vt:lpstr>
      <vt:lpstr>Prawodawstwo w zakresie rynku wina  Stan obecny oraz planowane zmiany</vt:lpstr>
      <vt:lpstr>Rynek wina UE</vt:lpstr>
      <vt:lpstr>Strefy uprawy winorośli</vt:lpstr>
      <vt:lpstr>Rynek wina UE - statystyka</vt:lpstr>
      <vt:lpstr>Produkcja moszczu w UE </vt:lpstr>
      <vt:lpstr>Spożycie wina w UE</vt:lpstr>
      <vt:lpstr>Produkcja wina UE vs Polska</vt:lpstr>
      <vt:lpstr>Prezentacja programu PowerPoint</vt:lpstr>
      <vt:lpstr>Przepisy krajowe (MRiRW)</vt:lpstr>
      <vt:lpstr>Przepisy nie dotyczą:</vt:lpstr>
      <vt:lpstr>Polski nie dotyczą:</vt:lpstr>
      <vt:lpstr>Polski dotyczą:</vt:lpstr>
      <vt:lpstr>Dozwolone odmiany winorośli w Polsce</vt:lpstr>
      <vt:lpstr>Sadzonki</vt:lpstr>
      <vt:lpstr>Nazwy odmian winorośli na etykiecie (art. 63 ust. 1 lit. d R 607/2009)</vt:lpstr>
      <vt:lpstr>Nazwy odmian winorośli na etykiecie (art. 63 ust. 1 lit. d R 607/2009)</vt:lpstr>
      <vt:lpstr>Prezentacja programu PowerPoint</vt:lpstr>
      <vt:lpstr>Prezentacja programu PowerPoint</vt:lpstr>
      <vt:lpstr>Uprawa winorośli Metodyka integrowanej ochrony winorośli</vt:lpstr>
      <vt:lpstr>ARR </vt:lpstr>
      <vt:lpstr>Etykietowanie win </vt:lpstr>
      <vt:lpstr>Etykietowanie win</vt:lpstr>
      <vt:lpstr>Etykietowanie win Umieszczanie nazwy odmiany winorośli na etykiecie </vt:lpstr>
      <vt:lpstr>Etykietowanie win Odniesienie do obszaru geograficznego</vt:lpstr>
      <vt:lpstr>Podział kompetencji</vt:lpstr>
      <vt:lpstr>Zmiany ustawy winiarskiej w zakresie rynku wina</vt:lpstr>
      <vt:lpstr>Dziękuję za uwagę!</vt:lpstr>
    </vt:vector>
  </TitlesOfParts>
  <Company>MRiRW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Produkcja wina z upraw własnych w świetle obowiązujących przepisów</dc:title>
  <dc:creator>Wesołowski Jarosław</dc:creator>
  <cp:lastModifiedBy>Potocki  Krzysztof</cp:lastModifiedBy>
  <cp:revision>148</cp:revision>
  <cp:lastPrinted>2017-07-05T06:27:52Z</cp:lastPrinted>
  <dcterms:created xsi:type="dcterms:W3CDTF">2016-06-01T14:00:42Z</dcterms:created>
  <dcterms:modified xsi:type="dcterms:W3CDTF">2017-07-11T10:24:56Z</dcterms:modified>
</cp:coreProperties>
</file>